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notesMasterIdLst>
    <p:notesMasterId r:id="rId8"/>
  </p:notesMasterIdLst>
  <p:handoutMasterIdLst>
    <p:handoutMasterId r:id="rId9"/>
  </p:handoutMasterIdLst>
  <p:sldIdLst>
    <p:sldId id="320" r:id="rId2"/>
    <p:sldId id="323" r:id="rId3"/>
    <p:sldId id="324" r:id="rId4"/>
    <p:sldId id="321" r:id="rId5"/>
    <p:sldId id="322" r:id="rId6"/>
    <p:sldId id="350" r:id="rId7"/>
  </p:sldIdLst>
  <p:sldSz cx="11704638" cy="65833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ealthy Volunteers" id="{6632C009-606C-664C-8521-D002C3D6E120}">
          <p14:sldIdLst>
            <p14:sldId id="320"/>
            <p14:sldId id="323"/>
            <p14:sldId id="324"/>
            <p14:sldId id="321"/>
            <p14:sldId id="322"/>
            <p14:sldId id="3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802">
          <p15:clr>
            <a:srgbClr val="A4A3A4"/>
          </p15:clr>
        </p15:guide>
        <p15:guide id="2" orient="horz" pos="354">
          <p15:clr>
            <a:srgbClr val="A4A3A4"/>
          </p15:clr>
        </p15:guide>
        <p15:guide id="3" orient="horz" pos="2170">
          <p15:clr>
            <a:srgbClr val="A4A3A4"/>
          </p15:clr>
        </p15:guide>
        <p15:guide id="4" orient="horz" pos="954">
          <p15:clr>
            <a:srgbClr val="A4A3A4"/>
          </p15:clr>
        </p15:guide>
        <p15:guide id="5" orient="horz" pos="1706">
          <p15:clr>
            <a:srgbClr val="A4A3A4"/>
          </p15:clr>
        </p15:guide>
        <p15:guide id="6" orient="horz" pos="986">
          <p15:clr>
            <a:srgbClr val="A4A3A4"/>
          </p15:clr>
        </p15:guide>
        <p15:guide id="7" orient="horz" pos="2074">
          <p15:clr>
            <a:srgbClr val="A4A3A4"/>
          </p15:clr>
        </p15:guide>
        <p15:guide id="8" pos="391">
          <p15:clr>
            <a:srgbClr val="A4A3A4"/>
          </p15:clr>
        </p15:guide>
        <p15:guide id="9" pos="6975">
          <p15:clr>
            <a:srgbClr val="A4A3A4"/>
          </p15:clr>
        </p15:guide>
        <p15:guide id="10" pos="370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64749"/>
    <a:srgbClr val="008D36"/>
    <a:srgbClr val="F07E0A"/>
    <a:srgbClr val="FEC200"/>
    <a:srgbClr val="002E45"/>
    <a:srgbClr val="2A512C"/>
    <a:srgbClr val="F8B66E"/>
    <a:srgbClr val="4C8026"/>
    <a:srgbClr val="009AB2"/>
    <a:srgbClr val="FACD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99" autoAdjust="0"/>
    <p:restoredTop sz="83537" autoAdjust="0"/>
  </p:normalViewPr>
  <p:slideViewPr>
    <p:cSldViewPr snapToGrid="0" snapToObjects="1">
      <p:cViewPr varScale="1">
        <p:scale>
          <a:sx n="110" d="100"/>
          <a:sy n="110" d="100"/>
        </p:scale>
        <p:origin x="1600" y="184"/>
      </p:cViewPr>
      <p:guideLst>
        <p:guide orient="horz" pos="3802"/>
        <p:guide orient="horz" pos="354"/>
        <p:guide orient="horz" pos="2170"/>
        <p:guide orient="horz" pos="954"/>
        <p:guide orient="horz" pos="1706"/>
        <p:guide orient="horz" pos="986"/>
        <p:guide orient="horz" pos="2074"/>
        <p:guide pos="391"/>
        <p:guide pos="6975"/>
        <p:guide pos="370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7" d="100"/>
        <a:sy n="37" d="100"/>
      </p:scale>
      <p:origin x="0" y="105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41CF24-3E30-6F45-8508-063136DBEC17}" type="datetimeFigureOut">
              <a:rPr lang="en-US" smtClean="0"/>
              <a:t>7/31/23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85ABA9-268C-904D-BA5F-A75B4C00F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4525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6CDAD1-720D-1246-90C4-930A0009B70D}" type="datetimeFigureOut">
              <a:rPr lang="en-US" smtClean="0"/>
              <a:t>7/31/23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B9F813-9AFC-964D-A8FB-CF21BEE11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000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3305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6522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9418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499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030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52781-589E-1342-9FF2-F49B87B49D0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3000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620713" y="5192713"/>
            <a:ext cx="10452100" cy="927100"/>
          </a:xfrm>
        </p:spPr>
        <p:txBody>
          <a:bodyPr>
            <a:normAutofit/>
          </a:bodyPr>
          <a:lstStyle>
            <a:lvl1pPr>
              <a:defRPr sz="3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Joe </a:t>
            </a:r>
            <a:r>
              <a:rPr lang="en-GB" dirty="0" err="1"/>
              <a:t>Bloggs</a:t>
            </a:r>
            <a:r>
              <a:rPr lang="en-GB" dirty="0"/>
              <a:t>, June 27</a:t>
            </a:r>
            <a:endParaRPr lang="en-US" dirty="0"/>
          </a:p>
        </p:txBody>
      </p:sp>
      <p:sp>
        <p:nvSpPr>
          <p:cNvPr id="11" name="Title 8"/>
          <p:cNvSpPr>
            <a:spLocks noGrp="1"/>
          </p:cNvSpPr>
          <p:nvPr>
            <p:ph type="title" hasCustomPrompt="1"/>
          </p:nvPr>
        </p:nvSpPr>
        <p:spPr>
          <a:xfrm>
            <a:off x="620713" y="1881319"/>
            <a:ext cx="10457657" cy="1293681"/>
          </a:xfrm>
        </p:spPr>
        <p:txBody>
          <a:bodyPr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Headline here</a:t>
            </a:r>
            <a:endParaRPr lang="en-US" dirty="0"/>
          </a:p>
        </p:txBody>
      </p:sp>
      <p:sp>
        <p:nvSpPr>
          <p:cNvPr id="12" name="Text Placeholder 22"/>
          <p:cNvSpPr>
            <a:spLocks noGrp="1"/>
          </p:cNvSpPr>
          <p:nvPr>
            <p:ph type="body" sz="quarter" idx="12" hasCustomPrompt="1"/>
          </p:nvPr>
        </p:nvSpPr>
        <p:spPr>
          <a:xfrm>
            <a:off x="627063" y="3543300"/>
            <a:ext cx="10452100" cy="685800"/>
          </a:xfrm>
        </p:spPr>
        <p:txBody>
          <a:bodyPr anchor="t"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 heading goes here</a:t>
            </a:r>
          </a:p>
        </p:txBody>
      </p:sp>
      <p:pic>
        <p:nvPicPr>
          <p:cNvPr id="2" name="Picture 1" descr="HUMAN GENETICS 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9901" y="549783"/>
            <a:ext cx="1962912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931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Full bleed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1704638" cy="6583363"/>
          </a:xfrm>
          <a:solidFill>
            <a:schemeClr val="bg2"/>
          </a:solidFill>
        </p:spPr>
        <p:txBody>
          <a:bodyPr anchor="ctr">
            <a:normAutofit/>
          </a:bodyPr>
          <a:lstStyle>
            <a:lvl1pPr algn="ctr">
              <a:defRPr sz="2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</p:spTree>
    <p:extLst>
      <p:ext uri="{BB962C8B-B14F-4D97-AF65-F5344CB8AC3E}">
        <p14:creationId xmlns:p14="http://schemas.microsoft.com/office/powerpoint/2010/main" val="295561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hart+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hart Placeholder 2"/>
          <p:cNvSpPr>
            <a:spLocks noGrp="1"/>
          </p:cNvSpPr>
          <p:nvPr>
            <p:ph type="chart" sz="quarter" idx="20"/>
          </p:nvPr>
        </p:nvSpPr>
        <p:spPr>
          <a:xfrm>
            <a:off x="627063" y="2477134"/>
            <a:ext cx="6261469" cy="3550604"/>
          </a:xfrm>
        </p:spPr>
        <p:txBody>
          <a:bodyPr anchor="ctr">
            <a:normAutofit/>
          </a:bodyPr>
          <a:lstStyle>
            <a:lvl1pPr algn="ctr">
              <a:defRPr sz="180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7226300" y="2477135"/>
            <a:ext cx="3852070" cy="3558542"/>
          </a:xfr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2400">
                <a:solidFill>
                  <a:schemeClr val="bg2"/>
                </a:solidFill>
                <a:latin typeface="Arial"/>
                <a:cs typeface="Arial"/>
              </a:defRPr>
            </a:lvl1pPr>
            <a:lvl2pPr>
              <a:defRPr sz="1800">
                <a:latin typeface="Helvetica"/>
                <a:cs typeface="Helvetica"/>
              </a:defRPr>
            </a:lvl2pPr>
            <a:lvl3pPr>
              <a:defRPr sz="1600">
                <a:latin typeface="Helvetica"/>
                <a:cs typeface="Helvetica"/>
              </a:defRPr>
            </a:lvl3pPr>
            <a:lvl4pPr>
              <a:defRPr sz="1400">
                <a:latin typeface="Helvetica"/>
                <a:cs typeface="Helvetica"/>
              </a:defRPr>
            </a:lvl4pPr>
            <a:lvl5pPr>
              <a:defRPr sz="1400">
                <a:latin typeface="Helvetica"/>
                <a:cs typeface="Helvetica"/>
              </a:defRPr>
            </a:lvl5pPr>
          </a:lstStyle>
          <a:p>
            <a:pPr lvl="0"/>
            <a:r>
              <a:rPr lang="en-GB" dirty="0"/>
              <a:t>24pt Body text here</a:t>
            </a:r>
          </a:p>
        </p:txBody>
      </p:sp>
      <p:sp>
        <p:nvSpPr>
          <p:cNvPr id="8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3040355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harts: 2x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hart Placeholder 2"/>
          <p:cNvSpPr>
            <a:spLocks noGrp="1"/>
          </p:cNvSpPr>
          <p:nvPr>
            <p:ph type="chart" sz="quarter" idx="20"/>
          </p:nvPr>
        </p:nvSpPr>
        <p:spPr>
          <a:xfrm>
            <a:off x="627064" y="2477134"/>
            <a:ext cx="5081239" cy="3558541"/>
          </a:xfrm>
        </p:spPr>
        <p:txBody>
          <a:bodyPr anchor="ctr">
            <a:normAutofit/>
          </a:bodyPr>
          <a:lstStyle>
            <a:lvl1pPr algn="ctr">
              <a:defRPr sz="180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8" name="Chart Placeholder 2"/>
          <p:cNvSpPr>
            <a:spLocks noGrp="1"/>
          </p:cNvSpPr>
          <p:nvPr>
            <p:ph type="chart" sz="quarter" idx="22"/>
          </p:nvPr>
        </p:nvSpPr>
        <p:spPr>
          <a:xfrm>
            <a:off x="5997131" y="2477134"/>
            <a:ext cx="5081239" cy="3558541"/>
          </a:xfrm>
        </p:spPr>
        <p:txBody>
          <a:bodyPr anchor="ctr">
            <a:normAutofit/>
          </a:bodyPr>
          <a:lstStyle>
            <a:lvl1pPr algn="ctr">
              <a:defRPr sz="180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0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508282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5997131" y="1801407"/>
            <a:ext cx="508282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7548938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End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1704638" cy="6583363"/>
          </a:xfrm>
          <a:noFill/>
        </p:spPr>
        <p:txBody>
          <a:bodyPr lIns="720000" tIns="0" rIns="720000" anchor="ctr" anchorCtr="0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image. Then send to back to see titles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269" y="1236228"/>
            <a:ext cx="10452101" cy="1890581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620713" y="4673600"/>
            <a:ext cx="10452100" cy="1362075"/>
          </a:xfrm>
        </p:spPr>
        <p:txBody>
          <a:bodyPr anchor="b">
            <a:normAutofit/>
          </a:bodyPr>
          <a:lstStyle>
            <a:lvl1pPr algn="l">
              <a:defRPr sz="2400" baseline="0">
                <a:solidFill>
                  <a:schemeClr val="accent3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@</a:t>
            </a:r>
            <a:r>
              <a:rPr lang="en-GB" dirty="0" err="1"/>
              <a:t>twittername</a:t>
            </a:r>
            <a:endParaRPr lang="en-GB" dirty="0"/>
          </a:p>
          <a:p>
            <a:pPr lvl="0"/>
            <a:r>
              <a:rPr lang="en-GB" dirty="0" err="1"/>
              <a:t>linkedin.com</a:t>
            </a:r>
            <a:r>
              <a:rPr lang="en-GB" dirty="0"/>
              <a:t>/</a:t>
            </a:r>
            <a:r>
              <a:rPr lang="en-GB" dirty="0" err="1"/>
              <a:t>yourname</a:t>
            </a:r>
            <a:endParaRPr lang="en-GB" dirty="0"/>
          </a:p>
          <a:p>
            <a:pPr lvl="0"/>
            <a:r>
              <a:rPr lang="en-GB" dirty="0" err="1"/>
              <a:t>email@wellcome.ac.uk</a:t>
            </a:r>
            <a:endParaRPr lang="en-US" dirty="0"/>
          </a:p>
        </p:txBody>
      </p:sp>
      <p:pic>
        <p:nvPicPr>
          <p:cNvPr id="6" name="Picture 5" descr="HUMAN GENETICS 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9901" y="5148707"/>
            <a:ext cx="1962912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2219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End slide v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1704638" cy="6583363"/>
          </a:xfrm>
          <a:noFill/>
        </p:spPr>
        <p:txBody>
          <a:bodyPr lIns="720000" tIns="0" rIns="720000" anchor="ctr" anchorCtr="0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image. Then send to back to see titles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269" y="1236228"/>
            <a:ext cx="10452101" cy="1890581"/>
          </a:xfrm>
        </p:spPr>
        <p:txBody>
          <a:bodyPr anchor="t"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620713" y="4673600"/>
            <a:ext cx="10452100" cy="1362075"/>
          </a:xfrm>
        </p:spPr>
        <p:txBody>
          <a:bodyPr anchor="b">
            <a:normAutofit/>
          </a:bodyPr>
          <a:lstStyle>
            <a:lvl1pPr algn="l">
              <a:defRPr sz="24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@</a:t>
            </a:r>
            <a:r>
              <a:rPr lang="en-GB" dirty="0" err="1"/>
              <a:t>twittername</a:t>
            </a:r>
            <a:endParaRPr lang="en-GB" dirty="0"/>
          </a:p>
          <a:p>
            <a:pPr lvl="0"/>
            <a:r>
              <a:rPr lang="en-GB" dirty="0" err="1"/>
              <a:t>linkedin.com</a:t>
            </a:r>
            <a:r>
              <a:rPr lang="en-GB" dirty="0"/>
              <a:t>/</a:t>
            </a:r>
            <a:r>
              <a:rPr lang="en-GB" dirty="0" err="1"/>
              <a:t>yourname</a:t>
            </a:r>
            <a:endParaRPr lang="en-GB" dirty="0"/>
          </a:p>
          <a:p>
            <a:pPr lvl="0"/>
            <a:r>
              <a:rPr lang="en-GB" dirty="0" err="1"/>
              <a:t>email@wellcome.ac.uk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9901" y="5148707"/>
            <a:ext cx="1962912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8115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072"/>
            </a:lvl1pPr>
            <a:lvl2pPr marL="347464" indent="-224023">
              <a:buFont typeface="Arial" charset="0"/>
              <a:buChar char="•"/>
              <a:tabLst/>
              <a:defRPr sz="2688"/>
            </a:lvl2pPr>
            <a:lvl3pPr marL="562342" indent="-214880">
              <a:buFont typeface="Courier New" charset="0"/>
              <a:buChar char="o"/>
              <a:tabLst/>
              <a:defRPr sz="2304"/>
            </a:lvl3pPr>
            <a:lvl4pPr marL="775697" indent="-199639">
              <a:buFont typeface="Wingdings" charset="2"/>
              <a:buChar char="§"/>
              <a:tabLst/>
              <a:defRPr sz="1920"/>
            </a:lvl4pPr>
            <a:lvl5pPr marL="950952" indent="-201163">
              <a:buFont typeface="Wingdings" charset="2"/>
              <a:buChar char="Ø"/>
              <a:tabLst/>
              <a:defRPr sz="192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A31D3-5D48-6C49-8100-1BFEDDA27045}" type="datetime1">
              <a:rPr lang="en-SG" smtClean="0"/>
              <a:t>31/7/23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52"/>
            </a:lvl1pPr>
          </a:lstStyle>
          <a:p>
            <a:fld id="{9F3C1A03-04C2-0846-ADDA-213E9916F0D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4776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v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620713" y="5192713"/>
            <a:ext cx="10452100" cy="927100"/>
          </a:xfrm>
        </p:spPr>
        <p:txBody>
          <a:bodyPr>
            <a:normAutofit/>
          </a:bodyPr>
          <a:lstStyle>
            <a:lvl1pPr>
              <a:defRPr sz="3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Joe </a:t>
            </a:r>
            <a:r>
              <a:rPr lang="en-GB" dirty="0" err="1"/>
              <a:t>Bloggs</a:t>
            </a:r>
            <a:r>
              <a:rPr lang="en-GB" dirty="0"/>
              <a:t>, June 27</a:t>
            </a:r>
            <a:endParaRPr lang="en-US" dirty="0"/>
          </a:p>
        </p:txBody>
      </p:sp>
      <p:sp>
        <p:nvSpPr>
          <p:cNvPr id="11" name="Title 8"/>
          <p:cNvSpPr>
            <a:spLocks noGrp="1"/>
          </p:cNvSpPr>
          <p:nvPr>
            <p:ph type="title" hasCustomPrompt="1"/>
          </p:nvPr>
        </p:nvSpPr>
        <p:spPr>
          <a:xfrm>
            <a:off x="620713" y="1881319"/>
            <a:ext cx="10457657" cy="1293681"/>
          </a:xfrm>
        </p:spPr>
        <p:txBody>
          <a:bodyPr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Headline here</a:t>
            </a:r>
            <a:endParaRPr lang="en-US" dirty="0"/>
          </a:p>
        </p:txBody>
      </p:sp>
      <p:sp>
        <p:nvSpPr>
          <p:cNvPr id="12" name="Text Placeholder 22"/>
          <p:cNvSpPr>
            <a:spLocks noGrp="1"/>
          </p:cNvSpPr>
          <p:nvPr>
            <p:ph type="body" sz="quarter" idx="12" hasCustomPrompt="1"/>
          </p:nvPr>
        </p:nvSpPr>
        <p:spPr>
          <a:xfrm>
            <a:off x="627063" y="3543300"/>
            <a:ext cx="10452100" cy="685800"/>
          </a:xfrm>
        </p:spPr>
        <p:txBody>
          <a:bodyPr anchor="t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Sub heading goes here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9901" y="549783"/>
            <a:ext cx="1962912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2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0015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+Subhead+Text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11" name="Content Placeholder 9"/>
          <p:cNvSpPr>
            <a:spLocks noGrp="1"/>
          </p:cNvSpPr>
          <p:nvPr>
            <p:ph sz="quarter" idx="13"/>
          </p:nvPr>
        </p:nvSpPr>
        <p:spPr>
          <a:xfrm>
            <a:off x="626267" y="2377472"/>
            <a:ext cx="10452103" cy="3658204"/>
          </a:xfrm>
        </p:spPr>
        <p:txBody>
          <a:bodyPr anchor="t" anchorCtr="0">
            <a:noAutofit/>
          </a:bodyPr>
          <a:lstStyle>
            <a:lvl1pPr marL="0" indent="0">
              <a:spcBef>
                <a:spcPts val="800"/>
              </a:spcBef>
              <a:buFont typeface="Arial"/>
              <a:buNone/>
              <a:defRPr sz="2400">
                <a:solidFill>
                  <a:schemeClr val="bg2"/>
                </a:solidFill>
              </a:defRPr>
            </a:lvl1pPr>
            <a:lvl2pPr marL="742950" indent="-285750">
              <a:spcBef>
                <a:spcPts val="800"/>
              </a:spcBef>
              <a:buFont typeface="Arial"/>
              <a:buChar char="•"/>
              <a:defRPr sz="2400">
                <a:solidFill>
                  <a:schemeClr val="bg2"/>
                </a:solidFill>
              </a:defRPr>
            </a:lvl2pPr>
            <a:lvl3pPr marL="1143000" indent="-228600">
              <a:spcBef>
                <a:spcPts val="800"/>
              </a:spcBef>
              <a:buFont typeface="Arial"/>
              <a:buChar char="•"/>
              <a:defRPr sz="2400">
                <a:solidFill>
                  <a:schemeClr val="bg2"/>
                </a:solidFill>
              </a:defRPr>
            </a:lvl3pPr>
            <a:lvl4pPr marL="1600200" indent="-228600">
              <a:spcBef>
                <a:spcPts val="800"/>
              </a:spcBef>
              <a:buFont typeface="Arial"/>
              <a:buChar char="•"/>
              <a:defRPr sz="2400">
                <a:solidFill>
                  <a:schemeClr val="bg2"/>
                </a:solidFill>
              </a:defRPr>
            </a:lvl4pPr>
            <a:lvl5pPr marL="2057400" indent="-228600">
              <a:spcBef>
                <a:spcPts val="800"/>
              </a:spcBef>
              <a:buFont typeface="Arial"/>
              <a:buChar char="•"/>
              <a:defRPr sz="2400">
                <a:solidFill>
                  <a:schemeClr val="bg2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492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+Subhead+Textx2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11" name="Content Placeholder 9"/>
          <p:cNvSpPr>
            <a:spLocks noGrp="1"/>
          </p:cNvSpPr>
          <p:nvPr>
            <p:ph sz="quarter" idx="13"/>
          </p:nvPr>
        </p:nvSpPr>
        <p:spPr>
          <a:xfrm>
            <a:off x="626268" y="2377472"/>
            <a:ext cx="5045144" cy="3658204"/>
          </a:xfrm>
        </p:spPr>
        <p:txBody>
          <a:bodyPr anchor="t" anchorCtr="0">
            <a:noAutofit/>
          </a:bodyPr>
          <a:lstStyle>
            <a:lvl1pPr marL="0" indent="0">
              <a:spcBef>
                <a:spcPts val="800"/>
              </a:spcBef>
              <a:buFont typeface="Arial"/>
              <a:buNone/>
              <a:defRPr sz="2400">
                <a:solidFill>
                  <a:srgbClr val="464749"/>
                </a:solidFill>
              </a:defRPr>
            </a:lvl1pPr>
            <a:lvl2pPr marL="742950" indent="-28575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2pPr>
            <a:lvl3pPr marL="11430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3pPr>
            <a:lvl4pPr marL="16002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4pPr>
            <a:lvl5pPr marL="20574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8"/>
          </p:nvPr>
        </p:nvSpPr>
        <p:spPr>
          <a:xfrm>
            <a:off x="6033226" y="2377472"/>
            <a:ext cx="5045144" cy="3658204"/>
          </a:xfrm>
        </p:spPr>
        <p:txBody>
          <a:bodyPr anchor="t" anchorCtr="0">
            <a:noAutofit/>
          </a:bodyPr>
          <a:lstStyle>
            <a:lvl1pPr marL="0" indent="0">
              <a:spcBef>
                <a:spcPts val="800"/>
              </a:spcBef>
              <a:buFont typeface="Arial"/>
              <a:buNone/>
              <a:defRPr sz="2400">
                <a:solidFill>
                  <a:srgbClr val="464749"/>
                </a:solidFill>
              </a:defRPr>
            </a:lvl1pPr>
            <a:lvl2pPr marL="742950" indent="-28575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2pPr>
            <a:lvl3pPr marL="11430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3pPr>
            <a:lvl4pPr marL="16002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4pPr>
            <a:lvl5pPr marL="20574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3708213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Quot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5570538" y="787401"/>
            <a:ext cx="563562" cy="3962398"/>
            <a:chOff x="5464969" y="850901"/>
            <a:chExt cx="774700" cy="4373862"/>
          </a:xfrm>
        </p:grpSpPr>
        <p:sp>
          <p:nvSpPr>
            <p:cNvPr id="2" name="Rectangle 1"/>
            <p:cNvSpPr/>
            <p:nvPr userDrawn="1"/>
          </p:nvSpPr>
          <p:spPr>
            <a:xfrm>
              <a:off x="5464969" y="850901"/>
              <a:ext cx="774700" cy="158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5464969" y="5066013"/>
              <a:ext cx="774700" cy="158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itle Placeholder 9"/>
          <p:cNvSpPr>
            <a:spLocks noGrp="1"/>
          </p:cNvSpPr>
          <p:nvPr>
            <p:ph type="title" hasCustomPrompt="1"/>
          </p:nvPr>
        </p:nvSpPr>
        <p:spPr>
          <a:xfrm>
            <a:off x="626269" y="1308100"/>
            <a:ext cx="10452101" cy="2866378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lang="en-US" sz="4000" b="1" u="none" baseline="0" smtClean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“This is where a nice bold quote goes”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27063" y="5253038"/>
            <a:ext cx="10452100" cy="673672"/>
          </a:xfrm>
        </p:spPr>
        <p:txBody>
          <a:bodyPr>
            <a:normAutofit/>
          </a:bodyPr>
          <a:lstStyle>
            <a:lvl1pPr algn="ctr">
              <a:defRPr sz="24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Attributed to…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107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ext+2 Images-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7454900" y="2561867"/>
            <a:ext cx="3623470" cy="1629133"/>
          </a:xfrm>
          <a:noFill/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499593"/>
            <a:ext cx="6365876" cy="3536083"/>
          </a:xfr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2400">
                <a:solidFill>
                  <a:srgbClr val="464749"/>
                </a:solidFill>
                <a:latin typeface="Arial"/>
                <a:cs typeface="Arial"/>
              </a:defRPr>
            </a:lvl1pPr>
            <a:lvl2pPr>
              <a:defRPr sz="1800">
                <a:latin typeface="Helvetica"/>
                <a:cs typeface="Helvetica"/>
              </a:defRPr>
            </a:lvl2pPr>
            <a:lvl3pPr>
              <a:defRPr sz="1600">
                <a:latin typeface="Helvetica"/>
                <a:cs typeface="Helvetica"/>
              </a:defRPr>
            </a:lvl3pPr>
            <a:lvl4pPr>
              <a:defRPr sz="1400">
                <a:latin typeface="Helvetica"/>
                <a:cs typeface="Helvetica"/>
              </a:defRPr>
            </a:lvl4pPr>
            <a:lvl5pPr>
              <a:defRPr sz="1400">
                <a:latin typeface="Helvetica"/>
                <a:cs typeface="Helvetica"/>
              </a:defRPr>
            </a:lvl5pPr>
          </a:lstStyle>
          <a:p>
            <a:pPr lvl="0"/>
            <a:r>
              <a:rPr lang="en-GB" dirty="0"/>
              <a:t>24pt Body text here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7454900" y="4406542"/>
            <a:ext cx="3623470" cy="1629133"/>
          </a:xfrm>
          <a:noFill/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2637522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ext+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625475" y="2561867"/>
            <a:ext cx="5393529" cy="3473808"/>
          </a:xfrm>
          <a:noFill/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6388101" y="2499593"/>
            <a:ext cx="4691062" cy="3536083"/>
          </a:xfr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2400">
                <a:solidFill>
                  <a:srgbClr val="464749"/>
                </a:solidFill>
                <a:latin typeface="Arial"/>
                <a:cs typeface="Arial"/>
              </a:defRPr>
            </a:lvl1pPr>
            <a:lvl2pPr>
              <a:defRPr sz="1800">
                <a:latin typeface="Helvetica"/>
                <a:cs typeface="Helvetica"/>
              </a:defRPr>
            </a:lvl2pPr>
            <a:lvl3pPr>
              <a:defRPr sz="1600">
                <a:latin typeface="Helvetica"/>
                <a:cs typeface="Helvetica"/>
              </a:defRPr>
            </a:lvl3pPr>
            <a:lvl4pPr>
              <a:defRPr sz="1400">
                <a:latin typeface="Helvetica"/>
                <a:cs typeface="Helvetica"/>
              </a:defRPr>
            </a:lvl4pPr>
            <a:lvl5pPr>
              <a:defRPr sz="1400">
                <a:latin typeface="Helvetica"/>
                <a:cs typeface="Helvetica"/>
              </a:defRPr>
            </a:lvl5pPr>
          </a:lstStyle>
          <a:p>
            <a:pPr lvl="0"/>
            <a:r>
              <a:rPr lang="en-GB" dirty="0"/>
              <a:t>24pt Body text here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2115841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xt+2 Images-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5684841" y="2561867"/>
            <a:ext cx="2526849" cy="3473808"/>
          </a:xfrm>
          <a:noFill/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551521" y="2561867"/>
            <a:ext cx="2526849" cy="3473808"/>
          </a:xfrm>
          <a:noFill/>
        </p:spPr>
        <p:txBody>
          <a:bodyPr anchor="ctr">
            <a:normAutofit/>
          </a:bodyPr>
          <a:lstStyle>
            <a:lvl1pPr algn="ctr">
              <a:defRPr sz="200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20" hasCustomPrompt="1"/>
          </p:nvPr>
        </p:nvSpPr>
        <p:spPr>
          <a:xfrm>
            <a:off x="631825" y="2499593"/>
            <a:ext cx="4691062" cy="3536083"/>
          </a:xfr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2400">
                <a:solidFill>
                  <a:srgbClr val="464749"/>
                </a:solidFill>
                <a:latin typeface="Arial"/>
                <a:cs typeface="Arial"/>
              </a:defRPr>
            </a:lvl1pPr>
            <a:lvl2pPr>
              <a:defRPr sz="1800">
                <a:latin typeface="Helvetica"/>
                <a:cs typeface="Helvetica"/>
              </a:defRPr>
            </a:lvl2pPr>
            <a:lvl3pPr>
              <a:defRPr sz="1600">
                <a:latin typeface="Helvetica"/>
                <a:cs typeface="Helvetica"/>
              </a:defRPr>
            </a:lvl3pPr>
            <a:lvl4pPr>
              <a:defRPr sz="1400">
                <a:latin typeface="Helvetica"/>
                <a:cs typeface="Helvetica"/>
              </a:defRPr>
            </a:lvl4pPr>
            <a:lvl5pPr>
              <a:defRPr sz="1400">
                <a:latin typeface="Helvetica"/>
                <a:cs typeface="Helvetica"/>
              </a:defRPr>
            </a:lvl5pPr>
          </a:lstStyle>
          <a:p>
            <a:pPr lvl="0"/>
            <a:r>
              <a:rPr lang="en-GB" dirty="0"/>
              <a:t>24pt Body text here</a:t>
            </a:r>
          </a:p>
        </p:txBody>
      </p:sp>
    </p:spTree>
    <p:extLst>
      <p:ext uri="{BB962C8B-B14F-4D97-AF65-F5344CB8AC3E}">
        <p14:creationId xmlns:p14="http://schemas.microsoft.com/office/powerpoint/2010/main" val="2852239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0993438" y="6140450"/>
            <a:ext cx="711200" cy="349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626269" y="1741619"/>
            <a:ext cx="10452101" cy="1096963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GB" dirty="0"/>
              <a:t>Short, active title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26269" y="2838582"/>
            <a:ext cx="10452100" cy="682493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pPr lvl="0"/>
            <a:r>
              <a:rPr lang="en-GB" dirty="0"/>
              <a:t>Slightly more detailed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107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5" r:id="rId2"/>
    <p:sldLayoutId id="2147483728" r:id="rId3"/>
    <p:sldLayoutId id="2147483729" r:id="rId4"/>
    <p:sldLayoutId id="2147483782" r:id="rId5"/>
    <p:sldLayoutId id="2147483772" r:id="rId6"/>
    <p:sldLayoutId id="2147483783" r:id="rId7"/>
    <p:sldLayoutId id="2147483784" r:id="rId8"/>
    <p:sldLayoutId id="2147483738" r:id="rId9"/>
    <p:sldLayoutId id="2147483744" r:id="rId10"/>
    <p:sldLayoutId id="2147483747" r:id="rId11"/>
    <p:sldLayoutId id="2147483751" r:id="rId12"/>
    <p:sldLayoutId id="2147483761" r:id="rId13"/>
    <p:sldLayoutId id="2147483786" r:id="rId14"/>
    <p:sldLayoutId id="2147483787" r:id="rId15"/>
  </p:sldLayoutIdLst>
  <p:hf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lang="en-GB" sz="4000" b="1" kern="1200" spc="-50" baseline="0" dirty="0" smtClean="0">
          <a:solidFill>
            <a:schemeClr val="tx1"/>
          </a:solidFill>
          <a:latin typeface="+mn-lt"/>
          <a:ea typeface="+mj-ea"/>
          <a:cs typeface="Wellcome Bold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 baseline="0">
          <a:solidFill>
            <a:schemeClr val="accent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elenium-python.readthedocs.io/" TargetMode="External"/><Relationship Id="rId7" Type="http://schemas.openxmlformats.org/officeDocument/2006/relationships/hyperlink" Target="https://canvas.ox.ac.uk/courses/112935/modules/items/1537934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literaryclock.com/" TargetMode="External"/><Relationship Id="rId5" Type="http://schemas.openxmlformats.org/officeDocument/2006/relationships/hyperlink" Target="https://selenium-python.readthedocs.io/installation.html#drivers" TargetMode="External"/><Relationship Id="rId4" Type="http://schemas.openxmlformats.org/officeDocument/2006/relationships/hyperlink" Target="https://www.crummy.com/software/BeautifulSoup/bs4/doc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2832CA-18D9-1A4C-AF7E-D64D433DBEF3}"/>
              </a:ext>
            </a:extLst>
          </p:cNvPr>
          <p:cNvSpPr txBox="1"/>
          <p:nvPr/>
        </p:nvSpPr>
        <p:spPr>
          <a:xfrm>
            <a:off x="1429657" y="98879"/>
            <a:ext cx="7647478" cy="461665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Welcome to the INSPIRE Session on Data Scraping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ACB0D8-5017-384C-B7A5-30ED6FEDB771}"/>
              </a:ext>
            </a:extLst>
          </p:cNvPr>
          <p:cNvSpPr txBox="1"/>
          <p:nvPr/>
        </p:nvSpPr>
        <p:spPr>
          <a:xfrm>
            <a:off x="0" y="650351"/>
            <a:ext cx="7094764" cy="5970865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For this session, you will need:</a:t>
            </a:r>
          </a:p>
          <a:p>
            <a:endParaRPr lang="en-GB" sz="1400" dirty="0">
              <a:solidFill>
                <a:schemeClr val="accent2">
                  <a:lumMod val="90000"/>
                  <a:lumOff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Python3, I will be sharing a Python Notebook for everyone to work through with me.</a:t>
            </a:r>
          </a:p>
          <a:p>
            <a:endParaRPr lang="en-GB" sz="1400" dirty="0">
              <a:solidFill>
                <a:schemeClr val="accent2">
                  <a:lumMod val="90000"/>
                  <a:lumOff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Selenium: </a:t>
            </a:r>
            <a:r>
              <a:rPr lang="en-GB" sz="1400" u="sng" dirty="0">
                <a:solidFill>
                  <a:schemeClr val="accent2">
                    <a:lumMod val="90000"/>
                    <a:lumOff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https://selenium-python.readthedocs.io/</a:t>
            </a:r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 I usually use pip or </a:t>
            </a:r>
            <a:r>
              <a:rPr lang="en-GB" sz="1400" dirty="0" err="1">
                <a:solidFill>
                  <a:schemeClr val="accent2">
                    <a:lumMod val="90000"/>
                    <a:lumOff val="10000"/>
                  </a:schemeClr>
                </a:solidFill>
              </a:rPr>
              <a:t>conda</a:t>
            </a:r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 to install packages: 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pip install selenium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 err="1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conda</a:t>
            </a:r>
            <a:r>
              <a:rPr lang="en-GB" sz="1400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install -c anaconda selenium</a:t>
            </a:r>
          </a:p>
          <a:p>
            <a:endParaRPr lang="en-GB" sz="1400" dirty="0">
              <a:solidFill>
                <a:schemeClr val="accent2">
                  <a:lumMod val="90000"/>
                  <a:lumOff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Beautiful Soup: </a:t>
            </a:r>
            <a:r>
              <a:rPr lang="en-GB" sz="1400" u="sng" dirty="0">
                <a:solidFill>
                  <a:schemeClr val="accent2">
                    <a:lumMod val="90000"/>
                    <a:lumOff val="1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https://www.crummy.com/software/BeautifulSoup/bs4/doc/</a:t>
            </a:r>
            <a:endParaRPr lang="en-GB" sz="1400" dirty="0">
              <a:solidFill>
                <a:schemeClr val="accent2">
                  <a:lumMod val="90000"/>
                  <a:lumOff val="1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pip install beautifulsoup4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 err="1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conda</a:t>
            </a:r>
            <a:r>
              <a:rPr lang="en-GB" sz="1400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install -c anaconda beautifulsoup4</a:t>
            </a:r>
          </a:p>
          <a:p>
            <a:endParaRPr lang="en-GB" sz="1400" dirty="0">
              <a:solidFill>
                <a:schemeClr val="accent2">
                  <a:lumMod val="90000"/>
                  <a:lumOff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Gecko drivers for my web browser </a:t>
            </a:r>
            <a:r>
              <a:rPr lang="en-GB" sz="1400" u="sng" dirty="0">
                <a:solidFill>
                  <a:schemeClr val="accent2">
                    <a:lumMod val="90000"/>
                    <a:lumOff val="1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https://selenium-python.readthedocs.io/installation.html#drivers</a:t>
            </a:r>
            <a:endParaRPr lang="en-GB" sz="1400" dirty="0">
              <a:solidFill>
                <a:schemeClr val="accent2">
                  <a:lumMod val="90000"/>
                  <a:lumOff val="1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You have to put the </a:t>
            </a:r>
            <a:r>
              <a:rPr lang="en-GB" sz="1400" dirty="0" err="1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geckodriver</a:t>
            </a:r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 binary in a path Python can see, if my case I have it in </a:t>
            </a:r>
            <a:r>
              <a:rPr lang="en-GB" sz="1400" dirty="0">
                <a:solidFill>
                  <a:schemeClr val="accent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~/anaconda3/bin/</a:t>
            </a:r>
          </a:p>
          <a:p>
            <a:endParaRPr lang="en-GB" sz="1400" dirty="0">
              <a:solidFill>
                <a:schemeClr val="accent2">
                  <a:lumMod val="90000"/>
                  <a:lumOff val="1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Once you have done that, hopefully running the following code snippet:</a:t>
            </a:r>
          </a:p>
          <a:p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 </a:t>
            </a:r>
          </a:p>
          <a:p>
            <a:pPr lvl="1"/>
            <a:r>
              <a:rPr lang="en-GB" sz="1400" dirty="0">
                <a:solidFill>
                  <a:schemeClr val="accent3"/>
                </a:solidFill>
              </a:rPr>
              <a:t>from selenium import </a:t>
            </a:r>
            <a:r>
              <a:rPr lang="en-GB" sz="1400" dirty="0" err="1">
                <a:solidFill>
                  <a:schemeClr val="accent3"/>
                </a:solidFill>
              </a:rPr>
              <a:t>webdriver</a:t>
            </a:r>
            <a:endParaRPr lang="en-GB" sz="1400" dirty="0">
              <a:solidFill>
                <a:schemeClr val="accent3"/>
              </a:solidFill>
            </a:endParaRPr>
          </a:p>
          <a:p>
            <a:pPr lvl="1"/>
            <a:r>
              <a:rPr lang="en-GB" sz="1400" dirty="0">
                <a:solidFill>
                  <a:schemeClr val="accent3"/>
                </a:solidFill>
              </a:rPr>
              <a:t>browser = </a:t>
            </a:r>
            <a:r>
              <a:rPr lang="en-GB" sz="1400" dirty="0" err="1">
                <a:solidFill>
                  <a:schemeClr val="accent3"/>
                </a:solidFill>
              </a:rPr>
              <a:t>webdriver.Firefox</a:t>
            </a:r>
            <a:r>
              <a:rPr lang="en-GB" sz="1400" dirty="0">
                <a:solidFill>
                  <a:schemeClr val="accent3"/>
                </a:solidFill>
              </a:rPr>
              <a:t>() # Or which ever web browser you are using</a:t>
            </a:r>
          </a:p>
          <a:p>
            <a:pPr lvl="1"/>
            <a:r>
              <a:rPr lang="en-GB" sz="1400" dirty="0" err="1">
                <a:solidFill>
                  <a:schemeClr val="accent3"/>
                </a:solidFill>
              </a:rPr>
              <a:t>browser.get</a:t>
            </a:r>
            <a:r>
              <a:rPr lang="en-GB" sz="1400" dirty="0">
                <a:solidFill>
                  <a:schemeClr val="accent3"/>
                </a:solidFill>
              </a:rPr>
              <a:t>("</a:t>
            </a:r>
            <a:r>
              <a:rPr lang="en-GB" sz="1400" u="sng" dirty="0">
                <a:solidFill>
                  <a:schemeClr val="accent3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https://www.literaryclock.com</a:t>
            </a:r>
            <a:r>
              <a:rPr lang="en-GB" sz="1400" dirty="0">
                <a:solidFill>
                  <a:schemeClr val="accent3"/>
                </a:solidFill>
              </a:rPr>
              <a:t>/“)</a:t>
            </a:r>
          </a:p>
          <a:p>
            <a:endParaRPr lang="en-GB" sz="1400" dirty="0">
              <a:solidFill>
                <a:schemeClr val="accent2">
                  <a:lumMod val="90000"/>
                  <a:lumOff val="10000"/>
                </a:schemeClr>
              </a:solidFill>
            </a:endParaRPr>
          </a:p>
          <a:p>
            <a:r>
              <a:rPr lang="en-GB" sz="14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you should get a popup window (sorry!) of the Literary Clock website.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5F43C2B-47CE-0041-A117-8B69CCA9D046}"/>
              </a:ext>
            </a:extLst>
          </p:cNvPr>
          <p:cNvSpPr/>
          <p:nvPr/>
        </p:nvSpPr>
        <p:spPr>
          <a:xfrm>
            <a:off x="7309986" y="1449166"/>
            <a:ext cx="3817936" cy="1477328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  <a:ln>
            <a:solidFill>
              <a:schemeClr val="accent3"/>
            </a:solidFill>
          </a:ln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accent6">
                    <a:lumMod val="85000"/>
                  </a:schemeClr>
                </a:solidFill>
              </a:rPr>
              <a:t>The exercise notebook can be found here:</a:t>
            </a:r>
          </a:p>
          <a:p>
            <a:endParaRPr lang="en-GB" b="1" dirty="0">
              <a:solidFill>
                <a:schemeClr val="accent6">
                  <a:lumMod val="85000"/>
                </a:schemeClr>
              </a:solidFill>
            </a:endParaRPr>
          </a:p>
          <a:p>
            <a:r>
              <a:rPr lang="en-GB" b="1" dirty="0">
                <a:solidFill>
                  <a:schemeClr val="accent6">
                    <a:lumMod val="85000"/>
                  </a:schemeClr>
                </a:solidFill>
                <a:hlinkClick r:id="rId7"/>
              </a:rPr>
              <a:t>https://canvas.ox.ac.uk/courses/112935/modules/items/1537934</a:t>
            </a:r>
            <a:endParaRPr lang="en-GB" b="1" dirty="0">
              <a:solidFill>
                <a:schemeClr val="accent6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027698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C03E310-1B93-924A-8D39-818BED62C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85418"/>
            <a:ext cx="11704638" cy="3758527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D0201B50-1525-C64D-BFC2-D2BC6BA7BC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0165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34322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imeline&#10;&#10;Description automatically generated">
            <a:extLst>
              <a:ext uri="{FF2B5EF4-FFF2-40B4-BE49-F238E27FC236}">
                <a16:creationId xmlns:a16="http://schemas.microsoft.com/office/drawing/2014/main" id="{37898407-D378-BB45-BAAF-93CDEC9B7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0878" y="0"/>
            <a:ext cx="8042882" cy="658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2579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2832CA-18D9-1A4C-AF7E-D64D433DBEF3}"/>
              </a:ext>
            </a:extLst>
          </p:cNvPr>
          <p:cNvSpPr txBox="1"/>
          <p:nvPr/>
        </p:nvSpPr>
        <p:spPr>
          <a:xfrm>
            <a:off x="1429657" y="98879"/>
            <a:ext cx="8585235" cy="461665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Welcome to the BDI Python Code Clinic on Data Scraping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C6E263-9058-A447-A035-C252EEC27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2327" y="1019584"/>
            <a:ext cx="8939893" cy="435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02895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9F7F51-20E7-3C40-AAC8-1CC923874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5277" y="0"/>
            <a:ext cx="5354469" cy="658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03055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E5CD97-EBA1-B146-AC2F-3BBCE1AD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6</a:t>
            </a:fld>
            <a:endParaRPr lang="en-GB"/>
          </a:p>
        </p:txBody>
      </p:sp>
      <p:pic>
        <p:nvPicPr>
          <p:cNvPr id="2" name="web_scrapping_example.mov" descr="web_scrapping_example.mov">
            <a:hlinkClick r:id="" action="ppaction://media"/>
            <a:extLst>
              <a:ext uri="{FF2B5EF4-FFF2-40B4-BE49-F238E27FC236}">
                <a16:creationId xmlns:a16="http://schemas.microsoft.com/office/drawing/2014/main" id="{30969D91-2F0D-1044-B482-2226B955CB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1" y="-1"/>
            <a:ext cx="11703756" cy="658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618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WC_HG">
      <a:dk1>
        <a:srgbClr val="008D36"/>
      </a:dk1>
      <a:lt1>
        <a:sysClr val="window" lastClr="FFFFFF"/>
      </a:lt1>
      <a:dk2>
        <a:srgbClr val="97999C"/>
      </a:dk2>
      <a:lt2>
        <a:srgbClr val="464749"/>
      </a:lt2>
      <a:accent1>
        <a:srgbClr val="C2D5C8"/>
      </a:accent1>
      <a:accent2>
        <a:srgbClr val="002147"/>
      </a:accent2>
      <a:accent3>
        <a:srgbClr val="000000"/>
      </a:accent3>
      <a:accent4>
        <a:srgbClr val="FFFFFF"/>
      </a:accent4>
      <a:accent5>
        <a:srgbClr val="FFFFFF"/>
      </a:accent5>
      <a:accent6>
        <a:srgbClr val="FFFFFF"/>
      </a:accent6>
      <a:hlink>
        <a:srgbClr val="51B2C3"/>
      </a:hlink>
      <a:folHlink>
        <a:srgbClr val="90C87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0BFCE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8507</TotalTime>
  <Words>241</Words>
  <Application>Microsoft Macintosh PowerPoint</Application>
  <PresentationFormat>Custom</PresentationFormat>
  <Paragraphs>36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Courier New</vt:lpstr>
      <vt:lpstr>Helvetica</vt:lpstr>
      <vt:lpstr>Menlo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</dc:creator>
  <cp:lastModifiedBy>Justin Whalley</cp:lastModifiedBy>
  <cp:revision>511</cp:revision>
  <cp:lastPrinted>2016-06-24T10:07:51Z</cp:lastPrinted>
  <dcterms:created xsi:type="dcterms:W3CDTF">2016-06-14T08:19:21Z</dcterms:created>
  <dcterms:modified xsi:type="dcterms:W3CDTF">2023-07-31T18:48:36Z</dcterms:modified>
</cp:coreProperties>
</file>

<file path=docProps/thumbnail.jpeg>
</file>